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9" r:id="rId3"/>
    <p:sldId id="257" r:id="rId4"/>
    <p:sldId id="266"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5"/>
    <p:restoredTop sz="92964"/>
  </p:normalViewPr>
  <p:slideViewPr>
    <p:cSldViewPr snapToGrid="0">
      <p:cViewPr varScale="1">
        <p:scale>
          <a:sx n="82" d="100"/>
          <a:sy n="82" d="100"/>
        </p:scale>
        <p:origin x="200" y="208"/>
      </p:cViewPr>
      <p:guideLst/>
    </p:cSldViewPr>
  </p:slideViewPr>
  <p:notesTextViewPr>
    <p:cViewPr>
      <p:scale>
        <a:sx n="1" d="1"/>
        <a:sy n="1" d="1"/>
      </p:scale>
      <p:origin x="0" y="0"/>
    </p:cViewPr>
  </p:notesTextViewPr>
  <p:notesViewPr>
    <p:cSldViewPr snapToGrid="0" showGuides="1">
      <p:cViewPr>
        <p:scale>
          <a:sx n="197" d="100"/>
          <a:sy n="197" d="100"/>
        </p:scale>
        <p:origin x="16" y="-56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4B23F-2BF4-2346-BADF-7E020D58BA49}" type="datetimeFigureOut">
              <a:rPr lang="de-DE" smtClean="0"/>
              <a:t>24.10.22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D3F5D-4B9E-E94E-9DB0-4CF5450B74C9}" type="slidenum">
              <a:rPr lang="de-DE" smtClean="0"/>
              <a:t>‹Nr.›</a:t>
            </a:fld>
            <a:endParaRPr lang="de-DE"/>
          </a:p>
        </p:txBody>
      </p:sp>
    </p:spTree>
    <p:extLst>
      <p:ext uri="{BB962C8B-B14F-4D97-AF65-F5344CB8AC3E}">
        <p14:creationId xmlns:p14="http://schemas.microsoft.com/office/powerpoint/2010/main" val="349784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ffectLst/>
                <a:latin typeface="Calibri" panose="020F0502020204030204" pitchFamily="34" charset="0"/>
              </a:rPr>
              <a:t>Die Ab</a:t>
            </a:r>
            <a:r>
              <a:rPr lang="de-DE" dirty="0">
                <a:latin typeface="Calibri" panose="020F0502020204030204" pitchFamily="34" charset="0"/>
              </a:rPr>
              <a:t>bildung veranschaulicht eine Kooperationskette aus der </a:t>
            </a:r>
            <a:r>
              <a:rPr lang="de-DE" dirty="0" err="1">
                <a:latin typeface="Calibri" panose="020F0502020204030204" pitchFamily="34" charset="0"/>
              </a:rPr>
              <a:t>Universität</a:t>
            </a:r>
            <a:r>
              <a:rPr lang="de-DE" dirty="0">
                <a:latin typeface="Calibri" panose="020F0502020204030204" pitchFamily="34" charset="0"/>
              </a:rPr>
              <a:t> Heidelberg heraus. Forschende verschiedener Disziplinen der </a:t>
            </a:r>
            <a:r>
              <a:rPr lang="de-DE" dirty="0" err="1">
                <a:latin typeface="Calibri" panose="020F0502020204030204" pitchFamily="34" charset="0"/>
              </a:rPr>
              <a:t>Universität</a:t>
            </a:r>
            <a:r>
              <a:rPr lang="de-DE" dirty="0">
                <a:latin typeface="Calibri" panose="020F0502020204030204" pitchFamily="34" charset="0"/>
              </a:rPr>
              <a:t> Heidelberg und des Deutschen Krebsforschungszentrums (DKFZ) haben einen neuen biochemischen Wirkstoff entwickelt, der am </a:t>
            </a:r>
            <a:r>
              <a:rPr lang="de-DE" dirty="0" err="1">
                <a:latin typeface="Calibri" panose="020F0502020204030204" pitchFamily="34" charset="0"/>
              </a:rPr>
              <a:t>Universitätsklinikum</a:t>
            </a:r>
            <a:r>
              <a:rPr lang="de-DE" dirty="0">
                <a:latin typeface="Calibri" panose="020F0502020204030204" pitchFamily="34" charset="0"/>
              </a:rPr>
              <a:t> Heidelberg in der Erkennung von Prostatakrebs </a:t>
            </a:r>
            <a:r>
              <a:rPr lang="de-DE" dirty="0" err="1">
                <a:latin typeface="Calibri" panose="020F0502020204030204" pitchFamily="34" charset="0"/>
              </a:rPr>
              <a:t>präklinisch</a:t>
            </a:r>
            <a:r>
              <a:rPr lang="de-DE" dirty="0">
                <a:latin typeface="Calibri" panose="020F0502020204030204" pitchFamily="34" charset="0"/>
              </a:rPr>
              <a:t> </a:t>
            </a:r>
            <a:r>
              <a:rPr lang="de-DE" dirty="0" err="1">
                <a:latin typeface="Calibri" panose="020F0502020204030204" pitchFamily="34" charset="0"/>
              </a:rPr>
              <a:t>überprüft</a:t>
            </a:r>
            <a:r>
              <a:rPr lang="de-DE" dirty="0">
                <a:latin typeface="Calibri" panose="020F0502020204030204" pitchFamily="34" charset="0"/>
              </a:rPr>
              <a:t> wurde (siehe Pressemitteilung DKFZ). </a:t>
            </a:r>
            <a:r>
              <a:rPr lang="de-DE" dirty="0">
                <a:effectLst/>
                <a:latin typeface="Calibri" panose="020F0502020204030204" pitchFamily="34" charset="0"/>
              </a:rPr>
              <a:t>Zentrale Ergebnisse wurden in gemeinsamen </a:t>
            </a:r>
            <a:r>
              <a:rPr lang="de-DE" dirty="0" err="1">
                <a:effectLst/>
                <a:latin typeface="Calibri" panose="020F0502020204030204" pitchFamily="34" charset="0"/>
              </a:rPr>
              <a:t>Veröffentlichungen</a:t>
            </a:r>
            <a:r>
              <a:rPr lang="de-DE" dirty="0">
                <a:effectLst/>
                <a:latin typeface="Calibri" panose="020F0502020204030204" pitchFamily="34" charset="0"/>
              </a:rPr>
              <a:t> und in einem Patent zusammengefasst, das zuerst von einem Start-Up lizensiert und erst </a:t>
            </a:r>
            <a:r>
              <a:rPr lang="de-DE" dirty="0" err="1">
                <a:effectLst/>
                <a:latin typeface="Calibri" panose="020F0502020204030204" pitchFamily="34" charset="0"/>
              </a:rPr>
              <a:t>später</a:t>
            </a:r>
            <a:r>
              <a:rPr lang="de-DE" dirty="0">
                <a:effectLst/>
                <a:latin typeface="Calibri" panose="020F0502020204030204" pitchFamily="34" charset="0"/>
              </a:rPr>
              <a:t> in die Produktentwicklung von Novartis eingeflossen ist. Wie man an den </a:t>
            </a:r>
            <a:r>
              <a:rPr lang="de-DE" dirty="0" err="1">
                <a:effectLst/>
                <a:latin typeface="Calibri" panose="020F0502020204030204" pitchFamily="34" charset="0"/>
              </a:rPr>
              <a:t>Veröffentlichungen</a:t>
            </a:r>
            <a:r>
              <a:rPr lang="de-DE" dirty="0">
                <a:effectLst/>
                <a:latin typeface="Calibri" panose="020F0502020204030204" pitchFamily="34" charset="0"/>
              </a:rPr>
              <a:t> der beteiligten Forschenden sehen kann, waren die ersten Schritte dieser Kette </a:t>
            </a:r>
            <a:r>
              <a:rPr lang="de-DE" dirty="0" err="1">
                <a:effectLst/>
                <a:latin typeface="Calibri" panose="020F0502020204030204" pitchFamily="34" charset="0"/>
              </a:rPr>
              <a:t>möglich</a:t>
            </a:r>
            <a:r>
              <a:rPr lang="de-DE" dirty="0">
                <a:effectLst/>
                <a:latin typeface="Calibri" panose="020F0502020204030204" pitchFamily="34" charset="0"/>
              </a:rPr>
              <a:t>, weil WissenschaftlerInnen auf dem gleichen </a:t>
            </a:r>
            <a:r>
              <a:rPr lang="de-DE" dirty="0" err="1">
                <a:effectLst/>
                <a:latin typeface="Calibri" panose="020F0502020204030204" pitchFamily="34" charset="0"/>
              </a:rPr>
              <a:t>Campusgelände</a:t>
            </a:r>
            <a:r>
              <a:rPr lang="de-DE" dirty="0">
                <a:effectLst/>
                <a:latin typeface="Calibri" panose="020F0502020204030204" pitchFamily="34" charset="0"/>
              </a:rPr>
              <a:t> in Heidelberg (gestrichelte Linie) </a:t>
            </a:r>
            <a:r>
              <a:rPr lang="de-DE" dirty="0" err="1">
                <a:effectLst/>
                <a:latin typeface="Calibri" panose="020F0502020204030204" pitchFamily="34" charset="0"/>
              </a:rPr>
              <a:t>über</a:t>
            </a:r>
            <a:r>
              <a:rPr lang="de-DE" dirty="0">
                <a:effectLst/>
                <a:latin typeface="Calibri" panose="020F0502020204030204" pitchFamily="34" charset="0"/>
              </a:rPr>
              <a:t> Organisationsgrenzen hinweg wiederholt auf einem eingespielten Kooperationspfad zusammen- gearbeitet haben. Der Anwendungserfolg ergibt sich dann aber erst durch eine Fortsetzung der Kooperationskette hinein in Unternehmen außerhalb des lokalen Kontextes. Eine Kooperationskette setzt sich damit aus Kooperationen verschiedener Arten (z. B. Forschungsorientierung versus Anwendungs-orientierung) zusammen, die </a:t>
            </a:r>
            <a:r>
              <a:rPr lang="de-DE" dirty="0" err="1">
                <a:effectLst/>
                <a:latin typeface="Calibri" panose="020F0502020204030204" pitchFamily="34" charset="0"/>
              </a:rPr>
              <a:t>über</a:t>
            </a:r>
            <a:r>
              <a:rPr lang="de-DE" dirty="0">
                <a:effectLst/>
                <a:latin typeface="Calibri" panose="020F0502020204030204" pitchFamily="34" charset="0"/>
              </a:rPr>
              <a:t> mehrere Jahre hinweg teils parallel und teils nacheinander ablaufen und unterschiedliche Kontextbedingungen aufweisen. </a:t>
            </a:r>
            <a:endParaRPr lang="de-DE" dirty="0"/>
          </a:p>
          <a:p>
            <a:endParaRPr lang="en-US" dirty="0"/>
          </a:p>
        </p:txBody>
      </p:sp>
      <p:sp>
        <p:nvSpPr>
          <p:cNvPr id="4" name="Foliennummernplatzhalter 3"/>
          <p:cNvSpPr>
            <a:spLocks noGrp="1"/>
          </p:cNvSpPr>
          <p:nvPr>
            <p:ph type="sldNum" sz="quarter" idx="5"/>
          </p:nvPr>
        </p:nvSpPr>
        <p:spPr/>
        <p:txBody>
          <a:bodyPr/>
          <a:lstStyle/>
          <a:p>
            <a:fld id="{874D3F5D-4B9E-E94E-9DB0-4CF5450B74C9}" type="slidenum">
              <a:rPr lang="de-DE" smtClean="0"/>
              <a:t>2</a:t>
            </a:fld>
            <a:endParaRPr lang="de-DE"/>
          </a:p>
        </p:txBody>
      </p:sp>
    </p:spTree>
    <p:extLst>
      <p:ext uri="{BB962C8B-B14F-4D97-AF65-F5344CB8AC3E}">
        <p14:creationId xmlns:p14="http://schemas.microsoft.com/office/powerpoint/2010/main" val="210972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874D3F5D-4B9E-E94E-9DB0-4CF5450B74C9}" type="slidenum">
              <a:rPr lang="de-DE" smtClean="0"/>
              <a:t>3</a:t>
            </a:fld>
            <a:endParaRPr lang="de-DE"/>
          </a:p>
        </p:txBody>
      </p:sp>
    </p:spTree>
    <p:extLst>
      <p:ext uri="{BB962C8B-B14F-4D97-AF65-F5344CB8AC3E}">
        <p14:creationId xmlns:p14="http://schemas.microsoft.com/office/powerpoint/2010/main" val="54011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Wie die </a:t>
            </a:r>
            <a:r>
              <a:rPr lang="en-US" dirty="0" err="1"/>
              <a:t>Abbildungen</a:t>
            </a:r>
            <a:r>
              <a:rPr lang="en-US" dirty="0"/>
              <a:t> </a:t>
            </a:r>
            <a:r>
              <a:rPr lang="en-US" dirty="0" err="1"/>
              <a:t>zeigen</a:t>
            </a:r>
            <a:r>
              <a:rPr lang="en-US" dirty="0"/>
              <a:t> </a:t>
            </a:r>
            <a:r>
              <a:rPr lang="de-DE" sz="1800" dirty="0">
                <a:effectLst/>
                <a:latin typeface="Calibri" panose="020F0502020204030204" pitchFamily="34" charset="0"/>
              </a:rPr>
              <a:t>unterscheiden wir drei Phasen der Entwicklung von Kooperationspfaden und untersuchen die Wirksamkeit unterschiedlicher </a:t>
            </a:r>
            <a:r>
              <a:rPr lang="de-DE" sz="1800" dirty="0" err="1">
                <a:effectLst/>
                <a:latin typeface="Calibri" panose="020F0502020204030204" pitchFamily="34" charset="0"/>
              </a:rPr>
              <a:t>Gestaltungsansätze</a:t>
            </a:r>
            <a:r>
              <a:rPr lang="de-DE" sz="1800" dirty="0">
                <a:effectLst/>
                <a:latin typeface="Calibri" panose="020F0502020204030204" pitchFamily="34" charset="0"/>
              </a:rPr>
              <a:t> in diesen Phasen: Initiierung, Pfadausbau, etablierte Pfade. Wir gehen davon aus, dass sich die jeweiligen </a:t>
            </a:r>
            <a:r>
              <a:rPr lang="de-DE" sz="1800" dirty="0" err="1">
                <a:effectLst/>
                <a:latin typeface="Calibri" panose="020F0502020204030204" pitchFamily="34" charset="0"/>
              </a:rPr>
              <a:t>Gestaltungsmöglichkeiten</a:t>
            </a:r>
            <a:r>
              <a:rPr lang="de-DE" sz="1800" dirty="0">
                <a:effectLst/>
                <a:latin typeface="Calibri" panose="020F0502020204030204" pitchFamily="34" charset="0"/>
              </a:rPr>
              <a:t> in den Entwicklungsphasen unterscheiden. Gestaltungsansätze und politische Interventionen werden wir über Literaturstudien und Fallstudien ermitteln; Um die Wirksamkeit von </a:t>
            </a:r>
            <a:r>
              <a:rPr lang="de-DE" sz="1800" dirty="0" err="1">
                <a:effectLst/>
                <a:latin typeface="Calibri" panose="020F0502020204030204" pitchFamily="34" charset="0"/>
              </a:rPr>
              <a:t>Gestaltungsmöglichkeiten</a:t>
            </a:r>
            <a:r>
              <a:rPr lang="de-DE" sz="1800" dirty="0">
                <a:effectLst/>
                <a:latin typeface="Calibri" panose="020F0502020204030204" pitchFamily="34" charset="0"/>
              </a:rPr>
              <a:t> </a:t>
            </a:r>
            <a:r>
              <a:rPr lang="de-DE" sz="1800" dirty="0" err="1">
                <a:effectLst/>
                <a:latin typeface="Calibri" panose="020F0502020204030204" pitchFamily="34" charset="0"/>
              </a:rPr>
              <a:t>abzuschätzen</a:t>
            </a:r>
            <a:r>
              <a:rPr lang="de-DE" sz="1800" dirty="0">
                <a:effectLst/>
                <a:latin typeface="Calibri" panose="020F0502020204030204" pitchFamily="34" charset="0"/>
              </a:rPr>
              <a:t>, kann man </a:t>
            </a:r>
            <a:r>
              <a:rPr lang="de-DE" sz="1800" dirty="0" err="1">
                <a:effectLst/>
                <a:latin typeface="Calibri" panose="020F0502020204030204" pitchFamily="34" charset="0"/>
              </a:rPr>
              <a:t>überprüfen</a:t>
            </a:r>
            <a:r>
              <a:rPr lang="de-DE" sz="1800" dirty="0">
                <a:effectLst/>
                <a:latin typeface="Calibri" panose="020F0502020204030204" pitchFamily="34" charset="0"/>
              </a:rPr>
              <a:t>, welche Wirkung vergangene Interventionen auf die </a:t>
            </a:r>
            <a:r>
              <a:rPr lang="de-DE" sz="1800" dirty="0" err="1">
                <a:effectLst/>
                <a:latin typeface="Calibri" panose="020F0502020204030204" pitchFamily="34" charset="0"/>
              </a:rPr>
              <a:t>Veränderung</a:t>
            </a:r>
            <a:r>
              <a:rPr lang="de-DE" sz="1800" dirty="0">
                <a:effectLst/>
                <a:latin typeface="Calibri" panose="020F0502020204030204" pitchFamily="34" charset="0"/>
              </a:rPr>
              <a:t> von Distanzprofilen hatten. </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en-US" dirty="0"/>
          </a:p>
        </p:txBody>
      </p:sp>
      <p:sp>
        <p:nvSpPr>
          <p:cNvPr id="4" name="Foliennummernplatzhalter 3"/>
          <p:cNvSpPr>
            <a:spLocks noGrp="1"/>
          </p:cNvSpPr>
          <p:nvPr>
            <p:ph type="sldNum" sz="quarter" idx="5"/>
          </p:nvPr>
        </p:nvSpPr>
        <p:spPr/>
        <p:txBody>
          <a:bodyPr/>
          <a:lstStyle/>
          <a:p>
            <a:fld id="{874D3F5D-4B9E-E94E-9DB0-4CF5450B74C9}" type="slidenum">
              <a:rPr lang="de-DE" smtClean="0"/>
              <a:t>4</a:t>
            </a:fld>
            <a:endParaRPr lang="de-DE"/>
          </a:p>
        </p:txBody>
      </p:sp>
    </p:spTree>
    <p:extLst>
      <p:ext uri="{BB962C8B-B14F-4D97-AF65-F5344CB8AC3E}">
        <p14:creationId xmlns:p14="http://schemas.microsoft.com/office/powerpoint/2010/main" val="235244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6AC6-7C49-DB78-C6C9-44E796E4E23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EC43587-99C7-69D7-5B33-7E2C4C41B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15E1C86-37C2-130C-7591-830945AFDE29}"/>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5" name="Fußzeilenplatzhalter 4">
            <a:extLst>
              <a:ext uri="{FF2B5EF4-FFF2-40B4-BE49-F238E27FC236}">
                <a16:creationId xmlns:a16="http://schemas.microsoft.com/office/drawing/2014/main" id="{48846D5B-FED5-9446-0552-437690E7DB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0BDAE64-B417-0131-B036-7DD2217D91C3}"/>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221683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8AB70-5D2E-1084-27B8-53D223FCFA5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58D1A91-F516-BB17-19FB-6DA442E93D1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DAECA01-69F6-8717-F03F-96EFE0FFE2E0}"/>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5" name="Fußzeilenplatzhalter 4">
            <a:extLst>
              <a:ext uri="{FF2B5EF4-FFF2-40B4-BE49-F238E27FC236}">
                <a16:creationId xmlns:a16="http://schemas.microsoft.com/office/drawing/2014/main" id="{D1C1C449-171C-D12A-CDCF-09EFA59AC99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73AE05-598C-5DF4-8288-4E3314B19B61}"/>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249776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3E664C0-533F-6B90-ED9B-71AEEE3387E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5EAEC19-7C65-63B2-7594-875C1BA3952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03AF7D-AE3A-1B85-70CD-C834CB7AE604}"/>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5" name="Fußzeilenplatzhalter 4">
            <a:extLst>
              <a:ext uri="{FF2B5EF4-FFF2-40B4-BE49-F238E27FC236}">
                <a16:creationId xmlns:a16="http://schemas.microsoft.com/office/drawing/2014/main" id="{35D60267-BEE4-9CFF-D4E9-85D0D323F0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AFBC87-80D6-1834-B0B0-0818D2044892}"/>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189782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8CDB1-7B0A-DCD3-62AD-ADED4671131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70D5259-87D6-ED65-48D9-399F57E9CAB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92D0CA-0939-E75A-C964-70D2E81523CF}"/>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5" name="Fußzeilenplatzhalter 4">
            <a:extLst>
              <a:ext uri="{FF2B5EF4-FFF2-40B4-BE49-F238E27FC236}">
                <a16:creationId xmlns:a16="http://schemas.microsoft.com/office/drawing/2014/main" id="{3F381DF2-ACEE-7507-8CF2-5E6B9526724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7A2F73-C2E4-872A-8516-1118869C9733}"/>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307215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1C365-1766-4562-C52B-05F9157B1DA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25956A8-C40B-B014-6E1C-3A30D215A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FDAAEEE-8B9B-3385-B5CF-A1D6032A0880}"/>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5" name="Fußzeilenplatzhalter 4">
            <a:extLst>
              <a:ext uri="{FF2B5EF4-FFF2-40B4-BE49-F238E27FC236}">
                <a16:creationId xmlns:a16="http://schemas.microsoft.com/office/drawing/2014/main" id="{88E43C30-23DD-B70C-2F06-774388FF25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55B0925-2275-6879-B3B6-0B223350C64D}"/>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315719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B3AFD-D9CD-8D21-5A6D-CBBF2958A32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C8979BB-DD45-493B-FE95-FDE771345A4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FB031F3-3A12-2265-AC88-87B773B9979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C1881-D767-E85D-CE58-AE9030B9BFF2}"/>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6" name="Fußzeilenplatzhalter 5">
            <a:extLst>
              <a:ext uri="{FF2B5EF4-FFF2-40B4-BE49-F238E27FC236}">
                <a16:creationId xmlns:a16="http://schemas.microsoft.com/office/drawing/2014/main" id="{8637A543-8C39-C105-A035-2544A18178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E186E37-E40C-EF7D-1272-A682508BAC31}"/>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330142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9845A-69AE-5CDF-22DE-9E087C345EA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A9F5651-E2A9-C551-729A-35BA4C95E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4448914-AB0E-05C0-90DC-80C8B28ABD0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8E47AE5-B7E7-FDEA-FA80-DFC6A8A97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0AE171C-01F6-2B63-DC2F-E7B0A23B9BA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A15CEA5-0045-77E3-5AA2-32A402E28299}"/>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8" name="Fußzeilenplatzhalter 7">
            <a:extLst>
              <a:ext uri="{FF2B5EF4-FFF2-40B4-BE49-F238E27FC236}">
                <a16:creationId xmlns:a16="http://schemas.microsoft.com/office/drawing/2014/main" id="{7C241DC7-F27B-62F7-BB9D-01F6538986A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F223775-140C-7715-8B04-B3A9E3C43D1B}"/>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361861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EB85E-5A28-339B-A3A7-20B3742E264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68AFF77-5ECD-03A0-D7D7-381986A4449C}"/>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4" name="Fußzeilenplatzhalter 3">
            <a:extLst>
              <a:ext uri="{FF2B5EF4-FFF2-40B4-BE49-F238E27FC236}">
                <a16:creationId xmlns:a16="http://schemas.microsoft.com/office/drawing/2014/main" id="{BF4D9C48-8E77-D8B5-C099-7A90D0DA66D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5D5E449-883B-6818-0784-356260BC8799}"/>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115485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25172A8-60C0-B30B-CBC1-409482D64541}"/>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3" name="Fußzeilenplatzhalter 2">
            <a:extLst>
              <a:ext uri="{FF2B5EF4-FFF2-40B4-BE49-F238E27FC236}">
                <a16:creationId xmlns:a16="http://schemas.microsoft.com/office/drawing/2014/main" id="{62C53649-5D89-DB70-8266-D0597F1E411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062836E-6ECB-6D52-C476-EEFCE7568EA4}"/>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18189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77712-3668-A553-06D4-E09CA3281BF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6222E32-1A08-6FD7-6401-BCD6A9B08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4B8220A-3358-7160-D549-50C41193A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4C9AA5-BEB6-2AC6-F289-E48ACE68DB54}"/>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6" name="Fußzeilenplatzhalter 5">
            <a:extLst>
              <a:ext uri="{FF2B5EF4-FFF2-40B4-BE49-F238E27FC236}">
                <a16:creationId xmlns:a16="http://schemas.microsoft.com/office/drawing/2014/main" id="{E6475D93-FF88-461E-9D38-31068E556BA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266AE12-06AA-61BF-9AA3-82E7E84D326D}"/>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162548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CF4A6-1690-C31E-1C27-4F213B538C4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3AB2744-D935-AB25-DEAD-6D63A8C68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BF8539E-B004-451D-F834-36D67AE94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71FC67-AB33-743A-BF4E-FFB103AF534C}"/>
              </a:ext>
            </a:extLst>
          </p:cNvPr>
          <p:cNvSpPr>
            <a:spLocks noGrp="1"/>
          </p:cNvSpPr>
          <p:nvPr>
            <p:ph type="dt" sz="half" idx="10"/>
          </p:nvPr>
        </p:nvSpPr>
        <p:spPr/>
        <p:txBody>
          <a:bodyPr/>
          <a:lstStyle/>
          <a:p>
            <a:fld id="{808FFD11-99DE-8446-B04F-35E8B629F15E}" type="datetimeFigureOut">
              <a:rPr lang="de-DE" smtClean="0"/>
              <a:t>24.10.22</a:t>
            </a:fld>
            <a:endParaRPr lang="de-DE"/>
          </a:p>
        </p:txBody>
      </p:sp>
      <p:sp>
        <p:nvSpPr>
          <p:cNvPr id="6" name="Fußzeilenplatzhalter 5">
            <a:extLst>
              <a:ext uri="{FF2B5EF4-FFF2-40B4-BE49-F238E27FC236}">
                <a16:creationId xmlns:a16="http://schemas.microsoft.com/office/drawing/2014/main" id="{D7E90582-CF90-85AF-6814-2F82866A3FA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4985E19-6859-2F0E-5CC7-9615D4DF20D3}"/>
              </a:ext>
            </a:extLst>
          </p:cNvPr>
          <p:cNvSpPr>
            <a:spLocks noGrp="1"/>
          </p:cNvSpPr>
          <p:nvPr>
            <p:ph type="sldNum" sz="quarter" idx="12"/>
          </p:nvPr>
        </p:nvSpPr>
        <p:spPr/>
        <p:txBody>
          <a:bodyPr/>
          <a:lstStyle/>
          <a:p>
            <a:fld id="{98E868AD-3A0F-8545-96B6-F966A5B6BB3D}" type="slidenum">
              <a:rPr lang="de-DE" smtClean="0"/>
              <a:t>‹Nr.›</a:t>
            </a:fld>
            <a:endParaRPr lang="de-DE"/>
          </a:p>
        </p:txBody>
      </p:sp>
    </p:spTree>
    <p:extLst>
      <p:ext uri="{BB962C8B-B14F-4D97-AF65-F5344CB8AC3E}">
        <p14:creationId xmlns:p14="http://schemas.microsoft.com/office/powerpoint/2010/main" val="201751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8EA2F1F-71D0-B722-15BE-0B17B9DCEB1A}"/>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de-DE"/>
              <a:t>Mastertitelformat bearbeiten</a:t>
            </a:r>
          </a:p>
        </p:txBody>
      </p:sp>
      <p:sp>
        <p:nvSpPr>
          <p:cNvPr id="3" name="Textplatzhalter 2">
            <a:extLst>
              <a:ext uri="{FF2B5EF4-FFF2-40B4-BE49-F238E27FC236}">
                <a16:creationId xmlns:a16="http://schemas.microsoft.com/office/drawing/2014/main" id="{06C9BFA9-D171-6EB4-FF77-B45CD9C83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FC161E1-8FBE-E75F-F64C-AAA54274D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FFD11-99DE-8446-B04F-35E8B629F15E}" type="datetimeFigureOut">
              <a:rPr lang="de-DE" smtClean="0"/>
              <a:t>24.10.22</a:t>
            </a:fld>
            <a:endParaRPr lang="de-DE"/>
          </a:p>
        </p:txBody>
      </p:sp>
      <p:sp>
        <p:nvSpPr>
          <p:cNvPr id="5" name="Fußzeilenplatzhalter 4">
            <a:extLst>
              <a:ext uri="{FF2B5EF4-FFF2-40B4-BE49-F238E27FC236}">
                <a16:creationId xmlns:a16="http://schemas.microsoft.com/office/drawing/2014/main" id="{0F6BD1AF-89C7-DBED-8C7A-7FA59073FE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B5C1583-3F33-D020-C091-C3AEBEFAB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868AD-3A0F-8545-96B6-F966A5B6BB3D}" type="slidenum">
              <a:rPr lang="de-DE" smtClean="0"/>
              <a:t>‹Nr.›</a:t>
            </a:fld>
            <a:endParaRPr lang="de-DE"/>
          </a:p>
        </p:txBody>
      </p:sp>
    </p:spTree>
    <p:extLst>
      <p:ext uri="{BB962C8B-B14F-4D97-AF65-F5344CB8AC3E}">
        <p14:creationId xmlns:p14="http://schemas.microsoft.com/office/powerpoint/2010/main" val="347934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2B012-21BC-A345-012D-3641B15C1EFE}"/>
              </a:ext>
            </a:extLst>
          </p:cNvPr>
          <p:cNvSpPr>
            <a:spLocks noGrp="1"/>
          </p:cNvSpPr>
          <p:nvPr>
            <p:ph type="ctrTitle"/>
          </p:nvPr>
        </p:nvSpPr>
        <p:spPr>
          <a:xfrm>
            <a:off x="682907" y="1735549"/>
            <a:ext cx="10845478" cy="975378"/>
          </a:xfrm>
        </p:spPr>
        <p:txBody>
          <a:bodyPr>
            <a:normAutofit fontScale="90000"/>
          </a:bodyPr>
          <a:lstStyle/>
          <a:p>
            <a:pPr algn="l"/>
            <a:br>
              <a:rPr lang="de-DE" sz="3600" dirty="0"/>
            </a:br>
            <a:br>
              <a:rPr lang="de-DE" sz="3600" dirty="0"/>
            </a:br>
            <a:r>
              <a:rPr lang="de-DE" sz="3600" dirty="0"/>
              <a:t>„Wissenstransfer auf Kooperationspfaden: Arten, Kontextbedingungen und </a:t>
            </a:r>
            <a:r>
              <a:rPr lang="de-DE" sz="3600" dirty="0" err="1"/>
              <a:t>Gestaltungsmöglichkeiten</a:t>
            </a:r>
            <a:r>
              <a:rPr lang="de-DE" sz="3600" dirty="0"/>
              <a:t> (T-PATHS)“</a:t>
            </a:r>
          </a:p>
        </p:txBody>
      </p:sp>
      <p:sp>
        <p:nvSpPr>
          <p:cNvPr id="5" name="Textfeld 4">
            <a:extLst>
              <a:ext uri="{FF2B5EF4-FFF2-40B4-BE49-F238E27FC236}">
                <a16:creationId xmlns:a16="http://schemas.microsoft.com/office/drawing/2014/main" id="{6F2B463F-4C29-4190-4353-158177F2F5ED}"/>
              </a:ext>
            </a:extLst>
          </p:cNvPr>
          <p:cNvSpPr txBox="1"/>
          <p:nvPr/>
        </p:nvSpPr>
        <p:spPr>
          <a:xfrm>
            <a:off x="1093806" y="3269911"/>
            <a:ext cx="4479403" cy="1477328"/>
          </a:xfrm>
          <a:prstGeom prst="rect">
            <a:avLst/>
          </a:prstGeom>
          <a:noFill/>
        </p:spPr>
        <p:txBody>
          <a:bodyPr wrap="square">
            <a:spAutoFit/>
          </a:bodyPr>
          <a:lstStyle/>
          <a:p>
            <a:r>
              <a:rPr lang="de-DE" sz="1800" dirty="0">
                <a:effectLst/>
                <a:latin typeface="Calibri" panose="020F0502020204030204" pitchFamily="34" charset="0"/>
              </a:rPr>
              <a:t>Prof. Dr. Anna </a:t>
            </a:r>
            <a:r>
              <a:rPr lang="de-DE" sz="1800" dirty="0" err="1">
                <a:effectLst/>
                <a:latin typeface="Calibri" panose="020F0502020204030204" pitchFamily="34" charset="0"/>
              </a:rPr>
              <a:t>Kosmützky</a:t>
            </a:r>
            <a:r>
              <a:rPr lang="de-DE" sz="1800" dirty="0">
                <a:effectLst/>
                <a:latin typeface="Calibri" panose="020F0502020204030204" pitchFamily="34" charset="0"/>
              </a:rPr>
              <a:t> </a:t>
            </a:r>
            <a:br>
              <a:rPr lang="de-DE" sz="1800" dirty="0">
                <a:effectLst/>
                <a:latin typeface="Calibri" panose="020F0502020204030204" pitchFamily="34" charset="0"/>
              </a:rPr>
            </a:br>
            <a:r>
              <a:rPr lang="de-DE" sz="1800" dirty="0">
                <a:effectLst/>
                <a:latin typeface="Calibri" panose="020F0502020204030204" pitchFamily="34" charset="0"/>
              </a:rPr>
              <a:t>Leibniz </a:t>
            </a:r>
            <a:r>
              <a:rPr lang="de-DE" sz="1800" dirty="0" err="1">
                <a:effectLst/>
                <a:latin typeface="Calibri" panose="020F0502020204030204" pitchFamily="34" charset="0"/>
              </a:rPr>
              <a:t>Universität</a:t>
            </a:r>
            <a:r>
              <a:rPr lang="de-DE" sz="1800" dirty="0">
                <a:effectLst/>
                <a:latin typeface="Calibri" panose="020F0502020204030204" pitchFamily="34" charset="0"/>
              </a:rPr>
              <a:t> Hannover (LUH)</a:t>
            </a:r>
            <a:br>
              <a:rPr lang="de-DE" sz="1800" dirty="0">
                <a:effectLst/>
                <a:latin typeface="Calibri" panose="020F0502020204030204" pitchFamily="34" charset="0"/>
              </a:rPr>
            </a:br>
            <a:r>
              <a:rPr lang="de-DE" sz="1800" dirty="0">
                <a:effectLst/>
                <a:latin typeface="Calibri" panose="020F0502020204030204" pitchFamily="34" charset="0"/>
              </a:rPr>
              <a:t>Leibniz Center </a:t>
            </a:r>
            <a:r>
              <a:rPr lang="de-DE" sz="1800" dirty="0" err="1">
                <a:effectLst/>
                <a:latin typeface="Calibri" panose="020F0502020204030204" pitchFamily="34" charset="0"/>
              </a:rPr>
              <a:t>for</a:t>
            </a:r>
            <a:r>
              <a:rPr lang="de-DE" sz="1800" dirty="0">
                <a:effectLst/>
                <a:latin typeface="Calibri" panose="020F0502020204030204" pitchFamily="34" charset="0"/>
              </a:rPr>
              <a:t> Science and Society (LCSS)</a:t>
            </a:r>
            <a:br>
              <a:rPr lang="de-DE" sz="1800" dirty="0">
                <a:effectLst/>
                <a:latin typeface="Calibri" panose="020F0502020204030204" pitchFamily="34" charset="0"/>
              </a:rPr>
            </a:br>
            <a:r>
              <a:rPr lang="de-DE" sz="1800" dirty="0">
                <a:effectLst/>
                <a:latin typeface="Calibri" panose="020F0502020204030204" pitchFamily="34" charset="0"/>
              </a:rPr>
              <a:t>Professur </a:t>
            </a:r>
            <a:r>
              <a:rPr lang="de-DE" sz="1800" dirty="0" err="1">
                <a:effectLst/>
                <a:latin typeface="Calibri" panose="020F0502020204030204" pitchFamily="34" charset="0"/>
              </a:rPr>
              <a:t>für</a:t>
            </a:r>
            <a:r>
              <a:rPr lang="de-DE" sz="1800" dirty="0">
                <a:effectLst/>
                <a:latin typeface="Calibri" panose="020F0502020204030204" pitchFamily="34" charset="0"/>
              </a:rPr>
              <a:t> Methodologie der Hochschul- und Wissenschaftsforschung </a:t>
            </a:r>
            <a:endParaRPr lang="de-DE" dirty="0"/>
          </a:p>
        </p:txBody>
      </p:sp>
      <p:sp>
        <p:nvSpPr>
          <p:cNvPr id="9" name="Textfeld 8">
            <a:extLst>
              <a:ext uri="{FF2B5EF4-FFF2-40B4-BE49-F238E27FC236}">
                <a16:creationId xmlns:a16="http://schemas.microsoft.com/office/drawing/2014/main" id="{4DA6EC95-2801-EAEF-29BA-9F7E26D63B96}"/>
              </a:ext>
            </a:extLst>
          </p:cNvPr>
          <p:cNvSpPr txBox="1"/>
          <p:nvPr/>
        </p:nvSpPr>
        <p:spPr>
          <a:xfrm>
            <a:off x="6618791" y="3269911"/>
            <a:ext cx="4909594" cy="1754326"/>
          </a:xfrm>
          <a:prstGeom prst="rect">
            <a:avLst/>
          </a:prstGeom>
          <a:noFill/>
        </p:spPr>
        <p:txBody>
          <a:bodyPr wrap="square">
            <a:spAutoFit/>
          </a:bodyPr>
          <a:lstStyle/>
          <a:p>
            <a:r>
              <a:rPr lang="de-DE" sz="1800" dirty="0">
                <a:effectLst/>
                <a:latin typeface="Calibri" panose="020F0502020204030204" pitchFamily="34" charset="0"/>
              </a:rPr>
              <a:t>Prof. Dr. Achim </a:t>
            </a:r>
            <a:r>
              <a:rPr lang="de-DE" sz="1800" dirty="0" err="1">
                <a:effectLst/>
                <a:latin typeface="Calibri" panose="020F0502020204030204" pitchFamily="34" charset="0"/>
              </a:rPr>
              <a:t>Oberg</a:t>
            </a:r>
            <a:br>
              <a:rPr lang="de-DE" sz="1800" dirty="0">
                <a:effectLst/>
                <a:latin typeface="Calibri" panose="020F0502020204030204" pitchFamily="34" charset="0"/>
              </a:rPr>
            </a:br>
            <a:r>
              <a:rPr lang="de-DE" sz="1800" dirty="0" err="1">
                <a:effectLst/>
                <a:latin typeface="Calibri" panose="020F0502020204030204" pitchFamily="34" charset="0"/>
              </a:rPr>
              <a:t>Universität</a:t>
            </a:r>
            <a:r>
              <a:rPr lang="de-DE" sz="1800" dirty="0">
                <a:effectLst/>
                <a:latin typeface="Calibri" panose="020F0502020204030204" pitchFamily="34" charset="0"/>
              </a:rPr>
              <a:t> Hamburg</a:t>
            </a:r>
            <a:br>
              <a:rPr lang="de-DE" sz="1800" dirty="0">
                <a:effectLst/>
                <a:latin typeface="Calibri" panose="020F0502020204030204" pitchFamily="34" charset="0"/>
              </a:rPr>
            </a:br>
            <a:r>
              <a:rPr lang="de-DE" sz="1800" dirty="0" err="1">
                <a:effectLst/>
                <a:latin typeface="Calibri" panose="020F0502020204030204" pitchFamily="34" charset="0"/>
              </a:rPr>
              <a:t>Fakultät</a:t>
            </a:r>
            <a:r>
              <a:rPr lang="de-DE" sz="1800" dirty="0">
                <a:effectLst/>
                <a:latin typeface="Calibri" panose="020F0502020204030204" pitchFamily="34" charset="0"/>
              </a:rPr>
              <a:t> </a:t>
            </a:r>
            <a:r>
              <a:rPr lang="de-DE" sz="1800" dirty="0" err="1">
                <a:effectLst/>
                <a:latin typeface="Calibri" panose="020F0502020204030204" pitchFamily="34" charset="0"/>
              </a:rPr>
              <a:t>für</a:t>
            </a:r>
            <a:r>
              <a:rPr lang="de-DE" sz="1800" dirty="0">
                <a:effectLst/>
                <a:latin typeface="Calibri" panose="020F0502020204030204" pitchFamily="34" charset="0"/>
              </a:rPr>
              <a:t> Wirtschafts- und Sozialwissenschaften Professur </a:t>
            </a:r>
            <a:r>
              <a:rPr lang="de-DE" sz="1800" dirty="0" err="1">
                <a:effectLst/>
                <a:latin typeface="Calibri" panose="020F0502020204030204" pitchFamily="34" charset="0"/>
              </a:rPr>
              <a:t>für</a:t>
            </a:r>
            <a:r>
              <a:rPr lang="de-DE" sz="1800" dirty="0">
                <a:effectLst/>
                <a:latin typeface="Calibri" panose="020F0502020204030204" pitchFamily="34" charset="0"/>
              </a:rPr>
              <a:t> Soziologie, insbes. Digitale Sozialwissenschaft</a:t>
            </a:r>
            <a:br>
              <a:rPr lang="de-DE" sz="1800" dirty="0">
                <a:effectLst/>
                <a:latin typeface="Calibri" panose="020F0502020204030204" pitchFamily="34" charset="0"/>
              </a:rPr>
            </a:br>
            <a:endParaRPr lang="de-DE" dirty="0"/>
          </a:p>
        </p:txBody>
      </p:sp>
      <p:grpSp>
        <p:nvGrpSpPr>
          <p:cNvPr id="10" name="Gruppieren 9">
            <a:extLst>
              <a:ext uri="{FF2B5EF4-FFF2-40B4-BE49-F238E27FC236}">
                <a16:creationId xmlns:a16="http://schemas.microsoft.com/office/drawing/2014/main" id="{11E74597-B424-B153-EC48-B69581A84E51}"/>
              </a:ext>
            </a:extLst>
          </p:cNvPr>
          <p:cNvGrpSpPr/>
          <p:nvPr/>
        </p:nvGrpSpPr>
        <p:grpSpPr>
          <a:xfrm>
            <a:off x="1093806" y="5452720"/>
            <a:ext cx="3345778" cy="472675"/>
            <a:chOff x="5459511" y="656515"/>
            <a:chExt cx="2937461" cy="414990"/>
          </a:xfrm>
        </p:grpSpPr>
        <p:pic>
          <p:nvPicPr>
            <p:cNvPr id="11" name="Grafik 10" descr="Image result for LCSS hannover logo">
              <a:extLst>
                <a:ext uri="{FF2B5EF4-FFF2-40B4-BE49-F238E27FC236}">
                  <a16:creationId xmlns:a16="http://schemas.microsoft.com/office/drawing/2014/main" id="{139C7EF4-0B96-528B-D150-16E696423D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9511" y="656515"/>
              <a:ext cx="1453264" cy="414990"/>
            </a:xfrm>
            <a:prstGeom prst="rect">
              <a:avLst/>
            </a:prstGeom>
            <a:noFill/>
            <a:ln>
              <a:noFill/>
            </a:ln>
          </p:spPr>
        </p:pic>
        <p:pic>
          <p:nvPicPr>
            <p:cNvPr id="12" name="Picture 4">
              <a:extLst>
                <a:ext uri="{FF2B5EF4-FFF2-40B4-BE49-F238E27FC236}">
                  <a16:creationId xmlns:a16="http://schemas.microsoft.com/office/drawing/2014/main" id="{8259F4F4-B477-0CD8-9EFD-76FF49088E65}"/>
                </a:ext>
              </a:extLst>
            </p:cNvPr>
            <p:cNvPicPr/>
            <p:nvPr/>
          </p:nvPicPr>
          <p:blipFill>
            <a:blip r:embed="rId3"/>
            <a:stretch>
              <a:fillRect/>
            </a:stretch>
          </p:blipFill>
          <p:spPr>
            <a:xfrm>
              <a:off x="7056980" y="656515"/>
              <a:ext cx="1339992" cy="414990"/>
            </a:xfrm>
            <a:prstGeom prst="rect">
              <a:avLst/>
            </a:prstGeom>
          </p:spPr>
        </p:pic>
      </p:grpSp>
      <p:pic>
        <p:nvPicPr>
          <p:cNvPr id="3" name="Bild 7">
            <a:extLst>
              <a:ext uri="{FF2B5EF4-FFF2-40B4-BE49-F238E27FC236}">
                <a16:creationId xmlns:a16="http://schemas.microsoft.com/office/drawing/2014/main" id="{B87300B2-1BD6-59DE-F1EB-B4FDC9C7BFB7}"/>
              </a:ext>
            </a:extLst>
          </p:cNvPr>
          <p:cNvPicPr>
            <a:picLocks noChangeAspect="1"/>
          </p:cNvPicPr>
          <p:nvPr/>
        </p:nvPicPr>
        <p:blipFill>
          <a:blip r:embed="rId4"/>
          <a:stretch>
            <a:fillRect/>
          </a:stretch>
        </p:blipFill>
        <p:spPr>
          <a:xfrm>
            <a:off x="6301840" y="4978942"/>
            <a:ext cx="2733648" cy="1479940"/>
          </a:xfrm>
          <a:prstGeom prst="rect">
            <a:avLst/>
          </a:prstGeom>
        </p:spPr>
      </p:pic>
    </p:spTree>
    <p:extLst>
      <p:ext uri="{BB962C8B-B14F-4D97-AF65-F5344CB8AC3E}">
        <p14:creationId xmlns:p14="http://schemas.microsoft.com/office/powerpoint/2010/main" val="303340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A27638E-7724-8758-B57E-F276B0154298}"/>
              </a:ext>
            </a:extLst>
          </p:cNvPr>
          <p:cNvSpPr>
            <a:spLocks noGrp="1"/>
          </p:cNvSpPr>
          <p:nvPr>
            <p:ph idx="1"/>
          </p:nvPr>
        </p:nvSpPr>
        <p:spPr>
          <a:xfrm>
            <a:off x="5057058" y="1740552"/>
            <a:ext cx="6517388" cy="4833868"/>
          </a:xfrm>
        </p:spPr>
        <p:txBody>
          <a:bodyPr>
            <a:normAutofit lnSpcReduction="10000"/>
          </a:bodyPr>
          <a:lstStyle/>
          <a:p>
            <a:pPr marL="0" indent="0">
              <a:buNone/>
            </a:pPr>
            <a:r>
              <a:rPr lang="de-DE" sz="2000" b="1" dirty="0"/>
              <a:t>Zentrale Annahmen des T-PATHS-Projekts: </a:t>
            </a:r>
          </a:p>
          <a:p>
            <a:r>
              <a:rPr lang="de-DE" sz="2000" dirty="0"/>
              <a:t>Für den Wissenstransfer von der Grundlagenforschung bis zur Anwendung sind mehrere Kooperationen entlang von Ketten von Organisationen notwendig.</a:t>
            </a:r>
          </a:p>
          <a:p>
            <a:r>
              <a:rPr lang="de-DE" sz="2000" dirty="0"/>
              <a:t>In Deutschland sind Universitäten ein zentraler Ort der Grundlagenforschung und Wissensproduktion und in ein dichtes Netz an Kooperationsbeziehungen mit AUF und Unternehmen eingebettet. </a:t>
            </a:r>
          </a:p>
          <a:p>
            <a:r>
              <a:rPr lang="de-DE" sz="2000" dirty="0"/>
              <a:t>Kooperationspfade aus Universitäten können entstehen wo sich Ketten von Kooperationen von der Grundlagen-forschung zur Anwendung in wiederholen.</a:t>
            </a:r>
          </a:p>
          <a:p>
            <a:pPr>
              <a:spcBef>
                <a:spcPts val="600"/>
              </a:spcBef>
              <a:spcAft>
                <a:spcPts val="600"/>
              </a:spcAft>
            </a:pPr>
            <a:r>
              <a:rPr lang="de-DE" sz="2000" dirty="0"/>
              <a:t>Kooperationspfade zwischen Organisationen unterschiedlicher Form leisten einen positiven Beitrag zum Wissenstransfer, indem sie die Transaktions- bzw. Kooperationskosten senken, die normalerweise zur Überwindung von Organisationsgrenzen notwendig sind.</a:t>
            </a:r>
          </a:p>
          <a:p>
            <a:endParaRPr lang="de-DE" sz="2000" dirty="0"/>
          </a:p>
          <a:p>
            <a:endParaRPr lang="de-DE" sz="2000" dirty="0">
              <a:effectLst/>
            </a:endParaRPr>
          </a:p>
          <a:p>
            <a:pPr marL="0" indent="0">
              <a:buNone/>
            </a:pPr>
            <a:endParaRPr lang="de-DE" sz="2000" dirty="0"/>
          </a:p>
          <a:p>
            <a:pPr marL="0" indent="0">
              <a:buNone/>
            </a:pPr>
            <a:endParaRPr lang="de-DE" sz="2000" dirty="0"/>
          </a:p>
        </p:txBody>
      </p:sp>
      <p:sp>
        <p:nvSpPr>
          <p:cNvPr id="13" name="Titel 1">
            <a:extLst>
              <a:ext uri="{FF2B5EF4-FFF2-40B4-BE49-F238E27FC236}">
                <a16:creationId xmlns:a16="http://schemas.microsoft.com/office/drawing/2014/main" id="{C090D276-6F4F-E473-768F-BE9A608914B6}"/>
              </a:ext>
            </a:extLst>
          </p:cNvPr>
          <p:cNvSpPr txBox="1">
            <a:spLocks/>
          </p:cNvSpPr>
          <p:nvPr/>
        </p:nvSpPr>
        <p:spPr>
          <a:xfrm>
            <a:off x="838200" y="365125"/>
            <a:ext cx="10515600" cy="92579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a:lstStyle>
          <a:p>
            <a:r>
              <a:rPr lang="de-DE" dirty="0">
                <a:latin typeface="Calibri" panose="020F0502020204030204" pitchFamily="34" charset="0"/>
              </a:rPr>
              <a:t>Wie gelingt der Wissenstransfer von der Grundlagenforschung bis zur Anwendung? </a:t>
            </a:r>
            <a:br>
              <a:rPr lang="de-DE" dirty="0"/>
            </a:br>
            <a:endParaRPr lang="de-DE" dirty="0"/>
          </a:p>
          <a:p>
            <a:endParaRPr lang="de-DE" dirty="0"/>
          </a:p>
          <a:p>
            <a:endParaRPr lang="de-DE" dirty="0"/>
          </a:p>
        </p:txBody>
      </p:sp>
      <p:pic>
        <p:nvPicPr>
          <p:cNvPr id="21" name="Grafik 20">
            <a:extLst>
              <a:ext uri="{FF2B5EF4-FFF2-40B4-BE49-F238E27FC236}">
                <a16:creationId xmlns:a16="http://schemas.microsoft.com/office/drawing/2014/main" id="{A68434F0-8A91-398F-C59E-42B6B1A148ED}"/>
              </a:ext>
            </a:extLst>
          </p:cNvPr>
          <p:cNvPicPr>
            <a:picLocks noChangeAspect="1"/>
          </p:cNvPicPr>
          <p:nvPr/>
        </p:nvPicPr>
        <p:blipFill>
          <a:blip r:embed="rId3"/>
          <a:stretch>
            <a:fillRect/>
          </a:stretch>
        </p:blipFill>
        <p:spPr>
          <a:xfrm>
            <a:off x="0" y="1840374"/>
            <a:ext cx="5057058" cy="2963120"/>
          </a:xfrm>
          <a:prstGeom prst="rect">
            <a:avLst/>
          </a:prstGeom>
        </p:spPr>
      </p:pic>
    </p:spTree>
    <p:extLst>
      <p:ext uri="{BB962C8B-B14F-4D97-AF65-F5344CB8AC3E}">
        <p14:creationId xmlns:p14="http://schemas.microsoft.com/office/powerpoint/2010/main" val="181511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093D4EF-1EAB-F282-0AED-422B97DC1F34}"/>
              </a:ext>
            </a:extLst>
          </p:cNvPr>
          <p:cNvPicPr>
            <a:picLocks noChangeAspect="1"/>
          </p:cNvPicPr>
          <p:nvPr/>
        </p:nvPicPr>
        <p:blipFill>
          <a:blip r:embed="rId3"/>
          <a:stretch>
            <a:fillRect/>
          </a:stretch>
        </p:blipFill>
        <p:spPr>
          <a:xfrm>
            <a:off x="581229" y="3716401"/>
            <a:ext cx="3495555" cy="3141599"/>
          </a:xfrm>
          <a:prstGeom prst="rect">
            <a:avLst/>
          </a:prstGeom>
        </p:spPr>
      </p:pic>
      <p:sp>
        <p:nvSpPr>
          <p:cNvPr id="2" name="Titel 1">
            <a:extLst>
              <a:ext uri="{FF2B5EF4-FFF2-40B4-BE49-F238E27FC236}">
                <a16:creationId xmlns:a16="http://schemas.microsoft.com/office/drawing/2014/main" id="{591832CB-F2B0-828C-2F5F-9996D7DA0A1E}"/>
              </a:ext>
            </a:extLst>
          </p:cNvPr>
          <p:cNvSpPr>
            <a:spLocks noGrp="1"/>
          </p:cNvSpPr>
          <p:nvPr>
            <p:ph type="title"/>
          </p:nvPr>
        </p:nvSpPr>
        <p:spPr>
          <a:xfrm>
            <a:off x="838200" y="365125"/>
            <a:ext cx="10515600" cy="925793"/>
          </a:xfrm>
        </p:spPr>
        <p:txBody>
          <a:bodyPr>
            <a:noAutofit/>
          </a:bodyPr>
          <a:lstStyle/>
          <a:p>
            <a:r>
              <a:rPr lang="de-DE" dirty="0"/>
              <a:t>Von der Kette zum Netzwerk zu Pfaden </a:t>
            </a:r>
            <a:br>
              <a:rPr lang="de-DE" dirty="0"/>
            </a:br>
            <a:endParaRPr lang="de-DE" b="1" dirty="0">
              <a:latin typeface="+mn-lt"/>
            </a:endParaRPr>
          </a:p>
        </p:txBody>
      </p:sp>
      <p:pic>
        <p:nvPicPr>
          <p:cNvPr id="5" name="Inhaltsplatzhalter 4">
            <a:extLst>
              <a:ext uri="{FF2B5EF4-FFF2-40B4-BE49-F238E27FC236}">
                <a16:creationId xmlns:a16="http://schemas.microsoft.com/office/drawing/2014/main" id="{6B4408ED-040B-8C68-62EA-11DAFEC37E3E}"/>
              </a:ext>
            </a:extLst>
          </p:cNvPr>
          <p:cNvPicPr>
            <a:picLocks noGrp="1" noChangeAspect="1"/>
          </p:cNvPicPr>
          <p:nvPr>
            <p:ph idx="1"/>
          </p:nvPr>
        </p:nvPicPr>
        <p:blipFill>
          <a:blip r:embed="rId4"/>
          <a:stretch>
            <a:fillRect/>
          </a:stretch>
        </p:blipFill>
        <p:spPr>
          <a:xfrm>
            <a:off x="581230" y="749857"/>
            <a:ext cx="3495555" cy="3135188"/>
          </a:xfrm>
          <a:prstGeom prst="rect">
            <a:avLst/>
          </a:prstGeom>
        </p:spPr>
      </p:pic>
      <p:sp>
        <p:nvSpPr>
          <p:cNvPr id="12" name="Textfeld 11">
            <a:extLst>
              <a:ext uri="{FF2B5EF4-FFF2-40B4-BE49-F238E27FC236}">
                <a16:creationId xmlns:a16="http://schemas.microsoft.com/office/drawing/2014/main" id="{BA057C15-AA56-7150-EF6F-89B5A3690566}"/>
              </a:ext>
            </a:extLst>
          </p:cNvPr>
          <p:cNvSpPr txBox="1"/>
          <p:nvPr/>
        </p:nvSpPr>
        <p:spPr>
          <a:xfrm>
            <a:off x="4503234" y="1068889"/>
            <a:ext cx="7291369" cy="5724644"/>
          </a:xfrm>
          <a:prstGeom prst="rect">
            <a:avLst/>
          </a:prstGeom>
          <a:noFill/>
        </p:spPr>
        <p:txBody>
          <a:bodyPr wrap="square">
            <a:spAutoFit/>
          </a:bodyPr>
          <a:lstStyle/>
          <a:p>
            <a:pPr marL="228600" indent="-228600">
              <a:lnSpc>
                <a:spcPct val="90000"/>
              </a:lnSpc>
              <a:spcBef>
                <a:spcPts val="600"/>
              </a:spcBef>
              <a:spcAft>
                <a:spcPts val="600"/>
              </a:spcAft>
              <a:buFont typeface="Arial" panose="020B0604020202020204" pitchFamily="34" charset="0"/>
              <a:buChar char="•"/>
            </a:pPr>
            <a:r>
              <a:rPr lang="de-DE" sz="2000" dirty="0"/>
              <a:t>Kooperationsketten erstrecken sich über verschiedene Organisationsformen und verlaufen durch ein Netzwerk an kooperierenden Hochschul- und Wissenschaftseinrichtungen, Start-Ups und Unternehmen.</a:t>
            </a:r>
          </a:p>
          <a:p>
            <a:pPr marL="228600" indent="-228600">
              <a:lnSpc>
                <a:spcPct val="90000"/>
              </a:lnSpc>
              <a:spcBef>
                <a:spcPts val="600"/>
              </a:spcBef>
              <a:spcAft>
                <a:spcPts val="600"/>
              </a:spcAft>
              <a:buFont typeface="Arial" panose="020B0604020202020204" pitchFamily="34" charset="0"/>
              <a:buChar char="•"/>
            </a:pPr>
            <a:r>
              <a:rPr lang="de-DE" sz="2000" dirty="0"/>
              <a:t>Um die Kooperationspfade einer Organisation zu ermitteln, wird das Gesamtnetzwerk aus der Ego-Perspektive der fokalen Organisation aufgespannt; darin sieht man neben Kooperations-pfaden mit einer Distanz zu direkten Partnern auch Kooperations-pfade längerer Distanz, die Partner von Partnern erreichen (obere Abbildung).  </a:t>
            </a:r>
          </a:p>
          <a:p>
            <a:pPr marL="228600" indent="-228600">
              <a:lnSpc>
                <a:spcPct val="90000"/>
              </a:lnSpc>
              <a:spcBef>
                <a:spcPts val="600"/>
              </a:spcBef>
              <a:spcAft>
                <a:spcPts val="600"/>
              </a:spcAft>
              <a:buFont typeface="Arial" panose="020B0604020202020204" pitchFamily="34" charset="0"/>
              <a:buChar char="•"/>
            </a:pPr>
            <a:r>
              <a:rPr lang="de-DE" sz="2000" dirty="0"/>
              <a:t>Das Ego-Netzwerk kann man in ein Distanzprofil umwandeln, das abbildet, welche Arten von Organisationen in welcher Zahl und nach wie vielen Schritten erreichbar sind (untere Abbildung).</a:t>
            </a:r>
          </a:p>
          <a:p>
            <a:pPr marL="228600" indent="-228600">
              <a:lnSpc>
                <a:spcPct val="90000"/>
              </a:lnSpc>
              <a:spcBef>
                <a:spcPts val="600"/>
              </a:spcBef>
              <a:spcAft>
                <a:spcPts val="600"/>
              </a:spcAft>
              <a:buFont typeface="Arial" panose="020B0604020202020204" pitchFamily="34" charset="0"/>
              <a:buChar char="•"/>
            </a:pPr>
            <a:r>
              <a:rPr lang="de-DE" sz="2000" dirty="0">
                <a:effectLst/>
                <a:latin typeface="Calibri" panose="020F0502020204030204" pitchFamily="34" charset="0"/>
              </a:rPr>
              <a:t>In einem Distanzprofil kann man z. B. die Distanzen einer Universität zu Unternehmen ablesen. Durch Aggregation von Ko-Publikationen und Ko-Patentierungen erhält man eine Häufigkeit der Nutzung von </a:t>
            </a:r>
            <a:r>
              <a:rPr lang="de-DE" sz="2000" dirty="0">
                <a:latin typeface="Calibri" panose="020F0502020204030204" pitchFamily="34" charset="0"/>
              </a:rPr>
              <a:t>Kooperationsp</a:t>
            </a:r>
            <a:r>
              <a:rPr lang="de-DE" sz="2000" dirty="0">
                <a:effectLst/>
                <a:latin typeface="Calibri" panose="020F0502020204030204" pitchFamily="34" charset="0"/>
              </a:rPr>
              <a:t>faden.</a:t>
            </a:r>
            <a:endParaRPr lang="de-DE" sz="2000" dirty="0"/>
          </a:p>
          <a:p>
            <a:pPr marL="342900" indent="-342900">
              <a:spcBef>
                <a:spcPts val="600"/>
              </a:spcBef>
              <a:spcAft>
                <a:spcPts val="600"/>
              </a:spcAft>
              <a:buFont typeface="Arial" panose="020B0604020202020204" pitchFamily="34" charset="0"/>
              <a:buChar char="•"/>
            </a:pPr>
            <a:endParaRPr lang="de-DE" sz="2000" dirty="0"/>
          </a:p>
        </p:txBody>
      </p:sp>
    </p:spTree>
    <p:extLst>
      <p:ext uri="{BB962C8B-B14F-4D97-AF65-F5344CB8AC3E}">
        <p14:creationId xmlns:p14="http://schemas.microsoft.com/office/powerpoint/2010/main" val="38483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832CB-F2B0-828C-2F5F-9996D7DA0A1E}"/>
              </a:ext>
            </a:extLst>
          </p:cNvPr>
          <p:cNvSpPr>
            <a:spLocks noGrp="1"/>
          </p:cNvSpPr>
          <p:nvPr>
            <p:ph type="title"/>
          </p:nvPr>
        </p:nvSpPr>
        <p:spPr>
          <a:xfrm>
            <a:off x="838200" y="365125"/>
            <a:ext cx="10515600" cy="925793"/>
          </a:xfrm>
        </p:spPr>
        <p:txBody>
          <a:bodyPr>
            <a:noAutofit/>
          </a:bodyPr>
          <a:lstStyle/>
          <a:p>
            <a:r>
              <a:rPr lang="de-DE" dirty="0">
                <a:latin typeface="Calibri" panose="020F0502020204030204" pitchFamily="34" charset="0"/>
              </a:rPr>
              <a:t>Ziele und Methodik der Untersuchung</a:t>
            </a:r>
            <a:r>
              <a:rPr lang="de-DE" dirty="0">
                <a:effectLst/>
                <a:latin typeface="Calibri" panose="020F0502020204030204" pitchFamily="34" charset="0"/>
              </a:rPr>
              <a:t> </a:t>
            </a:r>
            <a:br>
              <a:rPr lang="de-DE" dirty="0"/>
            </a:br>
            <a:endParaRPr lang="de-DE" b="1" dirty="0">
              <a:latin typeface="+mn-lt"/>
            </a:endParaRPr>
          </a:p>
        </p:txBody>
      </p:sp>
      <p:sp>
        <p:nvSpPr>
          <p:cNvPr id="9" name="Textfeld 8">
            <a:extLst>
              <a:ext uri="{FF2B5EF4-FFF2-40B4-BE49-F238E27FC236}">
                <a16:creationId xmlns:a16="http://schemas.microsoft.com/office/drawing/2014/main" id="{A5365A8D-501B-A7D9-9F3C-D4F35B043856}"/>
              </a:ext>
            </a:extLst>
          </p:cNvPr>
          <p:cNvSpPr txBox="1"/>
          <p:nvPr/>
        </p:nvSpPr>
        <p:spPr>
          <a:xfrm>
            <a:off x="3634450" y="967173"/>
            <a:ext cx="8426369" cy="3247043"/>
          </a:xfrm>
          <a:prstGeom prst="rect">
            <a:avLst/>
          </a:prstGeom>
          <a:noFill/>
        </p:spPr>
        <p:txBody>
          <a:bodyPr wrap="square">
            <a:spAutoFit/>
          </a:bodyPr>
          <a:lstStyle/>
          <a:p>
            <a:pPr marL="0" indent="0">
              <a:buNone/>
            </a:pPr>
            <a:r>
              <a:rPr lang="de-DE" sz="2000" b="1" dirty="0">
                <a:effectLst/>
              </a:rPr>
              <a:t>Ziele: </a:t>
            </a:r>
          </a:p>
          <a:p>
            <a:pPr marL="457200" indent="-457200">
              <a:spcBef>
                <a:spcPts val="600"/>
              </a:spcBef>
              <a:spcAft>
                <a:spcPts val="600"/>
              </a:spcAft>
              <a:buFont typeface="+mj-lt"/>
              <a:buAutoNum type="arabicPeriod"/>
            </a:pPr>
            <a:r>
              <a:rPr lang="de-DE" sz="2000" dirty="0">
                <a:effectLst/>
              </a:rPr>
              <a:t>Kooperationsketten in den Natur- und Ingenieurwissenschaften (inkl. Medizin), die in deutschen Universitäten starten, sichtbar machen und häufig frequentierte Kooperationspfade ermitteln.</a:t>
            </a:r>
          </a:p>
          <a:p>
            <a:pPr marL="457200" indent="-457200">
              <a:spcBef>
                <a:spcPts val="600"/>
              </a:spcBef>
              <a:spcAft>
                <a:spcPts val="600"/>
              </a:spcAft>
              <a:buFont typeface="+mj-lt"/>
              <a:buAutoNum type="arabicPeriod"/>
            </a:pPr>
            <a:r>
              <a:rPr lang="de-DE" sz="2000" dirty="0">
                <a:effectLst/>
              </a:rPr>
              <a:t>Analyse der Ketten und Pfade im Gesamtnetzwerk kooperierender deutscher F&amp;E-Organisationen sowie aus Sicht ausgewählter </a:t>
            </a:r>
            <a:r>
              <a:rPr lang="de-DE" sz="2000" dirty="0"/>
              <a:t>Universitäten</a:t>
            </a:r>
            <a:r>
              <a:rPr lang="de-DE" sz="2000" dirty="0">
                <a:effectLst/>
              </a:rPr>
              <a:t>.</a:t>
            </a:r>
          </a:p>
          <a:p>
            <a:pPr marL="457200" indent="-457200">
              <a:spcBef>
                <a:spcPts val="600"/>
              </a:spcBef>
              <a:spcAft>
                <a:spcPts val="600"/>
              </a:spcAft>
              <a:buFont typeface="+mj-lt"/>
              <a:buAutoNum type="arabicPeriod"/>
            </a:pPr>
            <a:r>
              <a:rPr lang="de-DE" sz="2000" dirty="0"/>
              <a:t>Analyse der Effekte von Gestaltungsansätzen und politischen Interventionen zur Pfadentwicklung (zur Initiierung, zum Ausbau und bei etablierten Pfaden).</a:t>
            </a:r>
          </a:p>
        </p:txBody>
      </p:sp>
      <p:pic>
        <p:nvPicPr>
          <p:cNvPr id="6" name="Grafik 5">
            <a:extLst>
              <a:ext uri="{FF2B5EF4-FFF2-40B4-BE49-F238E27FC236}">
                <a16:creationId xmlns:a16="http://schemas.microsoft.com/office/drawing/2014/main" id="{E3EF582C-4EAF-F6EE-D335-B1716109B6C6}"/>
              </a:ext>
            </a:extLst>
          </p:cNvPr>
          <p:cNvPicPr>
            <a:picLocks noChangeAspect="1"/>
          </p:cNvPicPr>
          <p:nvPr/>
        </p:nvPicPr>
        <p:blipFill>
          <a:blip r:embed="rId3"/>
          <a:stretch>
            <a:fillRect/>
          </a:stretch>
        </p:blipFill>
        <p:spPr>
          <a:xfrm>
            <a:off x="475366" y="1101924"/>
            <a:ext cx="2984500" cy="2933700"/>
          </a:xfrm>
          <a:prstGeom prst="rect">
            <a:avLst/>
          </a:prstGeom>
        </p:spPr>
      </p:pic>
      <p:pic>
        <p:nvPicPr>
          <p:cNvPr id="7" name="Grafik 6">
            <a:extLst>
              <a:ext uri="{FF2B5EF4-FFF2-40B4-BE49-F238E27FC236}">
                <a16:creationId xmlns:a16="http://schemas.microsoft.com/office/drawing/2014/main" id="{E890B4FF-FD5E-1BC2-D948-0645FFCC650B}"/>
              </a:ext>
            </a:extLst>
          </p:cNvPr>
          <p:cNvPicPr>
            <a:picLocks noChangeAspect="1"/>
          </p:cNvPicPr>
          <p:nvPr/>
        </p:nvPicPr>
        <p:blipFill>
          <a:blip r:embed="rId4"/>
          <a:stretch>
            <a:fillRect/>
          </a:stretch>
        </p:blipFill>
        <p:spPr>
          <a:xfrm>
            <a:off x="388074" y="4214216"/>
            <a:ext cx="5828768" cy="2169597"/>
          </a:xfrm>
          <a:prstGeom prst="rect">
            <a:avLst/>
          </a:prstGeom>
        </p:spPr>
      </p:pic>
      <p:sp>
        <p:nvSpPr>
          <p:cNvPr id="13" name="Textfeld 12">
            <a:extLst>
              <a:ext uri="{FF2B5EF4-FFF2-40B4-BE49-F238E27FC236}">
                <a16:creationId xmlns:a16="http://schemas.microsoft.com/office/drawing/2014/main" id="{31EC681A-6D50-F5D0-74B5-58E2AE11EF82}"/>
              </a:ext>
            </a:extLst>
          </p:cNvPr>
          <p:cNvSpPr txBox="1"/>
          <p:nvPr/>
        </p:nvSpPr>
        <p:spPr>
          <a:xfrm>
            <a:off x="6304134" y="4214216"/>
            <a:ext cx="5520619" cy="3016210"/>
          </a:xfrm>
          <a:prstGeom prst="rect">
            <a:avLst/>
          </a:prstGeom>
          <a:noFill/>
        </p:spPr>
        <p:txBody>
          <a:bodyPr wrap="square">
            <a:spAutoFit/>
          </a:bodyPr>
          <a:lstStyle/>
          <a:p>
            <a:pPr marL="457200" indent="-457200">
              <a:spcBef>
                <a:spcPts val="600"/>
              </a:spcBef>
              <a:spcAft>
                <a:spcPts val="600"/>
              </a:spcAft>
              <a:buFont typeface="+mj-lt"/>
              <a:buAutoNum type="arabicPeriod" startAt="4"/>
            </a:pPr>
            <a:r>
              <a:rPr lang="de-DE" sz="2000" dirty="0">
                <a:effectLst/>
              </a:rPr>
              <a:t>Gestaltungsempfehlungen für Organisationen und für die Wissenschafts- und Forschungs-politik.</a:t>
            </a:r>
          </a:p>
          <a:p>
            <a:pPr marL="0" indent="0">
              <a:spcBef>
                <a:spcPts val="600"/>
              </a:spcBef>
              <a:spcAft>
                <a:spcPts val="600"/>
              </a:spcAft>
              <a:buNone/>
            </a:pPr>
            <a:r>
              <a:rPr lang="de-DE" sz="2000" b="1" dirty="0">
                <a:effectLst/>
              </a:rPr>
              <a:t>Methodik: </a:t>
            </a:r>
            <a:r>
              <a:rPr lang="de-DE" sz="2000" dirty="0">
                <a:effectLst/>
              </a:rPr>
              <a:t>Literaturstudie; Mixed-Method-Studie, die bibliometrie- und patendatenbasierte Netzwerkanalysen </a:t>
            </a:r>
            <a:r>
              <a:rPr lang="de-DE" sz="2000" dirty="0"/>
              <a:t>und</a:t>
            </a:r>
            <a:r>
              <a:rPr lang="de-DE" sz="2000" dirty="0">
                <a:effectLst/>
              </a:rPr>
              <a:t> Fallstudien kombiniert </a:t>
            </a:r>
          </a:p>
          <a:p>
            <a:pPr marL="342900" indent="-342900">
              <a:spcBef>
                <a:spcPts val="600"/>
              </a:spcBef>
              <a:spcAft>
                <a:spcPts val="600"/>
              </a:spcAft>
              <a:buFont typeface="Arial" panose="020B0604020202020204" pitchFamily="34" charset="0"/>
              <a:buChar char="•"/>
            </a:pPr>
            <a:endParaRPr lang="de-DE" sz="2000" dirty="0">
              <a:effectLst/>
            </a:endParaRPr>
          </a:p>
          <a:p>
            <a:pPr>
              <a:spcBef>
                <a:spcPts val="600"/>
              </a:spcBef>
              <a:spcAft>
                <a:spcPts val="600"/>
              </a:spcAft>
            </a:pPr>
            <a:endParaRPr lang="de-DE" sz="2000" dirty="0"/>
          </a:p>
        </p:txBody>
      </p:sp>
    </p:spTree>
    <p:extLst>
      <p:ext uri="{BB962C8B-B14F-4D97-AF65-F5344CB8AC3E}">
        <p14:creationId xmlns:p14="http://schemas.microsoft.com/office/powerpoint/2010/main" val="63139915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724</Words>
  <Application>Microsoft Macintosh PowerPoint</Application>
  <PresentationFormat>Breitbild</PresentationFormat>
  <Paragraphs>29</Paragraphs>
  <Slides>4</Slides>
  <Notes>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vt:i4>
      </vt:variant>
    </vt:vector>
  </HeadingPairs>
  <TitlesOfParts>
    <vt:vector size="7" baseType="lpstr">
      <vt:lpstr>Arial</vt:lpstr>
      <vt:lpstr>Calibri</vt:lpstr>
      <vt:lpstr>Office</vt:lpstr>
      <vt:lpstr>  „Wissenstransfer auf Kooperationspfaden: Arten, Kontextbedingungen und Gestaltungsmöglichkeiten (T-PATHS)“</vt:lpstr>
      <vt:lpstr>PowerPoint-Präsentation</vt:lpstr>
      <vt:lpstr>Von der Kette zum Netzwerk zu Pfaden  </vt:lpstr>
      <vt:lpstr>Ziele und Methodik der Untersuchung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Projekttitel:</dc:title>
  <dc:creator>Peter Bleses</dc:creator>
  <cp:lastModifiedBy>Anna Kosmützky</cp:lastModifiedBy>
  <cp:revision>13</cp:revision>
  <dcterms:created xsi:type="dcterms:W3CDTF">2022-09-06T15:17:00Z</dcterms:created>
  <dcterms:modified xsi:type="dcterms:W3CDTF">2022-10-25T21:02:52Z</dcterms:modified>
</cp:coreProperties>
</file>